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256" r:id="rId2"/>
    <p:sldId id="391" r:id="rId3"/>
    <p:sldId id="257" r:id="rId4"/>
    <p:sldId id="258" r:id="rId5"/>
    <p:sldId id="378" r:id="rId6"/>
    <p:sldId id="396" r:id="rId7"/>
    <p:sldId id="582" r:id="rId8"/>
    <p:sldId id="390" r:id="rId9"/>
    <p:sldId id="261" r:id="rId10"/>
    <p:sldId id="259" r:id="rId11"/>
    <p:sldId id="262" r:id="rId12"/>
    <p:sldId id="557" r:id="rId13"/>
    <p:sldId id="560" r:id="rId14"/>
    <p:sldId id="570" r:id="rId15"/>
    <p:sldId id="572" r:id="rId16"/>
    <p:sldId id="585" r:id="rId17"/>
    <p:sldId id="586" r:id="rId18"/>
    <p:sldId id="587" r:id="rId19"/>
    <p:sldId id="588" r:id="rId20"/>
    <p:sldId id="591" r:id="rId21"/>
    <p:sldId id="592" r:id="rId22"/>
    <p:sldId id="593" r:id="rId23"/>
    <p:sldId id="492" r:id="rId24"/>
    <p:sldId id="26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728" autoAdjust="0"/>
  </p:normalViewPr>
  <p:slideViewPr>
    <p:cSldViewPr snapToGrid="0" snapToObjects="1">
      <p:cViewPr varScale="1">
        <p:scale>
          <a:sx n="102" d="100"/>
          <a:sy n="102" d="100"/>
        </p:scale>
        <p:origin x="117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26849-F83E-2D41-AECC-23BE0E2EFF9C}" type="datetimeFigureOut">
              <a:rPr lang="en-US" smtClean="0"/>
              <a:t>4/27/22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DDFAA-0006-CA45-A365-73C0FCD0523D}" type="slidenum">
              <a:rPr lang="en-US" smtClean="0"/>
              <a:t>‹#›</a:t>
            </a:fld>
            <a:endParaRPr lang="en-US"/>
          </a:p>
        </p:txBody>
      </p:sp>
    </p:spTree>
    <p:extLst>
      <p:ext uri="{BB962C8B-B14F-4D97-AF65-F5344CB8AC3E}">
        <p14:creationId xmlns:p14="http://schemas.microsoft.com/office/powerpoint/2010/main" val="3256106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55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2135188" y="1219200"/>
            <a:ext cx="8128001"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98789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41EB5C9-1307-BA42-ABA2-0BC069CD8E7F}"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727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943564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81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1"/>
            <a:ext cx="9144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6832" y="2683193"/>
            <a:ext cx="8390334" cy="1463040"/>
          </a:xfrm>
        </p:spPr>
        <p:txBody>
          <a:bodyPr anchor="ctr">
            <a:normAutofit/>
          </a:bodyPr>
          <a:lstStyle>
            <a:lvl1pPr algn="ctr">
              <a:defRPr sz="3750" b="0" spc="150" baseline="0"/>
            </a:lvl1pPr>
          </a:lstStyle>
          <a:p>
            <a:r>
              <a:rPr lang="en-US"/>
              <a:t>Click to edit Master title style</a:t>
            </a:r>
            <a:endParaRPr lang="en-US" dirty="0"/>
          </a:p>
        </p:txBody>
      </p:sp>
      <p:sp>
        <p:nvSpPr>
          <p:cNvPr id="10" name="Rectangle 9"/>
          <p:cNvSpPr/>
          <p:nvPr userDrawn="1"/>
        </p:nvSpPr>
        <p:spPr>
          <a:xfrm>
            <a:off x="0" y="4617722"/>
            <a:ext cx="9144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9"/>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375791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836565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0237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10"/>
          <p:cNvSpPr/>
          <p:nvPr/>
        </p:nvSpPr>
        <p:spPr>
          <a:xfrm>
            <a:off x="4762" y="0"/>
            <a:ext cx="9139239" cy="4572001"/>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4/27/22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8763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4/27/22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805485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4/27/22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14315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4/27/22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69639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4/27/22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89757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012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4/27/22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653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41EB5C9-1307-BA42-ABA2-0BC069CD8E7F}" type="datetimeFigureOut">
              <a:rPr lang="en-US" smtClean="0"/>
              <a:t>4/27/22</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5EF2332-01BF-834F-8236-50238282D533}"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4301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44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6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forms/d/1YnnYzcgXe1rx9brOXPr57IWRmMrH3-3u25yK_ZJEb4c" TargetMode="External"/><Relationship Id="rId2" Type="http://schemas.openxmlformats.org/officeDocument/2006/relationships/hyperlink" Target="https://docs.google.com/forms/d/1Ndg9DOrpOfo9Kpd_s9oETSdg8gKzxiWZumP8efgFpnU/edit#respon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mailto:SHaymond@luriechildrens.org" TargetMode="External"/><Relationship Id="rId2" Type="http://schemas.openxmlformats.org/officeDocument/2006/relationships/hyperlink" Target="mailto:pcm10@uw.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pcmathias/MSACL-intermediate-R-cours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lvl="0" indent="0">
              <a:buNone/>
            </a:pPr>
            <a:r>
              <a:t>Course Intro</a:t>
            </a:r>
          </a:p>
        </p:txBody>
      </p:sp>
      <p:sp>
        <p:nvSpPr>
          <p:cNvPr id="3" name="Subtitle 2"/>
          <p:cNvSpPr>
            <a:spLocks noGrp="1"/>
          </p:cNvSpPr>
          <p:nvPr>
            <p:ph type="subTitle" idx="1"/>
          </p:nvPr>
        </p:nvSpPr>
        <p:spPr/>
        <p:txBody>
          <a:bodyPr/>
          <a:lstStyle/>
          <a:p>
            <a:pPr marL="0" lvl="0" indent="0">
              <a:buNone/>
            </a:pPr>
            <a:br/>
            <a:br/>
            <a:r>
              <a:t>Patrick Mathias &amp; Shannon Haymond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Pre-course survey results</a:t>
            </a:r>
          </a:p>
        </p:txBody>
      </p:sp>
      <p:sp>
        <p:nvSpPr>
          <p:cNvPr id="3" name="Content Placeholder 2"/>
          <p:cNvSpPr>
            <a:spLocks noGrp="1"/>
          </p:cNvSpPr>
          <p:nvPr>
            <p:ph idx="1"/>
          </p:nvPr>
        </p:nvSpPr>
        <p:spPr/>
        <p:txBody>
          <a:bodyPr>
            <a:normAutofit/>
          </a:bodyPr>
          <a:lstStyle/>
          <a:p>
            <a:pPr marL="0" lvl="0" indent="0">
              <a:buNone/>
            </a:pPr>
            <a:r>
              <a:rPr sz="2800" dirty="0">
                <a:hlinkClick r:id="rId2"/>
              </a:rPr>
              <a:t>Course survey</a:t>
            </a:r>
            <a:endParaRPr sz="2800" dirty="0">
              <a:hlinkClick r:id="rId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F1FE-2308-7C4E-9173-B6C94BA634A8}"/>
              </a:ext>
            </a:extLst>
          </p:cNvPr>
          <p:cNvSpPr>
            <a:spLocks noGrp="1"/>
          </p:cNvSpPr>
          <p:nvPr>
            <p:ph type="title"/>
          </p:nvPr>
        </p:nvSpPr>
        <p:spPr/>
        <p:txBody>
          <a:bodyPr/>
          <a:lstStyle/>
          <a:p>
            <a:r>
              <a:rPr lang="en-US" dirty="0"/>
              <a:t>R Markdown crash course</a:t>
            </a:r>
          </a:p>
        </p:txBody>
      </p:sp>
      <p:sp>
        <p:nvSpPr>
          <p:cNvPr id="3" name="Text Placeholder 2">
            <a:extLst>
              <a:ext uri="{FF2B5EF4-FFF2-40B4-BE49-F238E27FC236}">
                <a16:creationId xmlns:a16="http://schemas.microsoft.com/office/drawing/2014/main" id="{48CE258C-8870-8C4C-AB51-0E1FF09EAB5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596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3429393" y="2140887"/>
            <a:ext cx="2285214" cy="2576226"/>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1369296"/>
            <a:ext cx="9144001" cy="516969"/>
          </a:xfrm>
          <a:prstGeom prst="rect">
            <a:avLst/>
          </a:prstGeom>
        </p:spPr>
        <p:txBody>
          <a:bodyPr vert="horz" wrap="square" lIns="0" tIns="9049" rIns="0" bIns="0" rtlCol="0">
            <a:spAutoFit/>
          </a:bodyPr>
          <a:lstStyle/>
          <a:p>
            <a:pPr marL="9525" algn="ctr">
              <a:spcBef>
                <a:spcPts val="71"/>
              </a:spcBef>
            </a:pPr>
            <a:r>
              <a:rPr lang="en-US" sz="3300" dirty="0">
                <a:latin typeface="Tw Cen MT" panose="020B0602020104020603" pitchFamily="34" charset="77"/>
                <a:cs typeface="Helvetica Neue"/>
              </a:rPr>
              <a:t>Anatomy of an R Markdown Document</a:t>
            </a:r>
            <a:endParaRPr sz="33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373689" y="2026756"/>
            <a:ext cx="2099402" cy="1055598"/>
            <a:chOff x="1831585" y="1559342"/>
            <a:chExt cx="2799202" cy="1407464"/>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58810"/>
              <a:ext cx="1955868" cy="1107996"/>
            </a:xfrm>
            <a:prstGeom prst="rect">
              <a:avLst/>
            </a:prstGeom>
            <a:noFill/>
          </p:spPr>
          <p:txBody>
            <a:bodyPr wrap="square" rtlCol="0" anchor="ctr">
              <a:spAutoFit/>
            </a:bodyPr>
            <a:lstStyle/>
            <a:p>
              <a:pPr algn="ctr"/>
              <a:endParaRPr lang="en-US" sz="1350" dirty="0">
                <a:solidFill>
                  <a:schemeClr val="bg1"/>
                </a:solidFill>
              </a:endParaRPr>
            </a:p>
            <a:p>
              <a:pPr algn="ctr"/>
              <a:r>
                <a:rPr lang="en-US" sz="2100" dirty="0">
                  <a:solidFill>
                    <a:schemeClr val="bg1"/>
                  </a:solidFill>
                </a:rPr>
                <a:t>Header</a:t>
              </a:r>
            </a:p>
            <a:p>
              <a:pPr algn="ctr"/>
              <a:endParaRPr lang="en-US" sz="1350"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59342"/>
              <a:ext cx="1955868" cy="1107995"/>
              <a:chOff x="5011308" y="412499"/>
              <a:chExt cx="2365216" cy="2068543"/>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12499"/>
                <a:ext cx="2365216" cy="2068543"/>
              </a:xfrm>
              <a:prstGeom prst="rect">
                <a:avLst/>
              </a:prstGeom>
              <a:noFill/>
            </p:spPr>
            <p:txBody>
              <a:bodyPr wrap="square" rtlCol="0" anchor="ctr">
                <a:spAutoFit/>
              </a:bodyPr>
              <a:lstStyle/>
              <a:p>
                <a:pPr algn="ctr"/>
                <a:endParaRPr lang="en-US" sz="1350" dirty="0">
                  <a:solidFill>
                    <a:schemeClr val="bg1"/>
                  </a:solidFill>
                </a:endParaRPr>
              </a:p>
              <a:p>
                <a:pPr algn="ctr"/>
                <a:r>
                  <a:rPr lang="en-US" sz="2100" dirty="0">
                    <a:solidFill>
                      <a:schemeClr val="bg1"/>
                    </a:solidFill>
                  </a:rPr>
                  <a:t>Header</a:t>
                </a:r>
              </a:p>
              <a:p>
                <a:pPr algn="ctr"/>
                <a:endParaRPr lang="en-US" sz="1350"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373689" y="3036171"/>
            <a:ext cx="2105246" cy="1264988"/>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11755"/>
              <a:ext cx="1955868" cy="984886"/>
            </a:xfrm>
            <a:prstGeom prst="rect">
              <a:avLst/>
            </a:prstGeom>
            <a:noFill/>
          </p:spPr>
          <p:txBody>
            <a:bodyPr wrap="square" rtlCol="0" anchor="ctr">
              <a:spAutoFit/>
            </a:bodyPr>
            <a:lstStyle/>
            <a:p>
              <a:pPr algn="ctr"/>
              <a:r>
                <a:rPr lang="en-US" sz="2100" dirty="0">
                  <a:solidFill>
                    <a:schemeClr val="bg1"/>
                  </a:solidFill>
                </a:rPr>
                <a:t>Text </a:t>
              </a:r>
              <a:br>
                <a:rPr lang="en-US" sz="2100" dirty="0">
                  <a:solidFill>
                    <a:schemeClr val="bg1"/>
                  </a:solidFill>
                </a:rPr>
              </a:br>
              <a:r>
                <a:rPr lang="en-US" sz="21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389002" y="4513249"/>
            <a:ext cx="2089932" cy="975456"/>
            <a:chOff x="1852003" y="4874664"/>
            <a:chExt cx="2786576" cy="130060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74664"/>
              <a:ext cx="1955868" cy="1107995"/>
              <a:chOff x="5011308" y="412499"/>
              <a:chExt cx="2365216" cy="2068543"/>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12499"/>
                <a:ext cx="2365216" cy="2068543"/>
              </a:xfrm>
              <a:prstGeom prst="rect">
                <a:avLst/>
              </a:prstGeom>
              <a:noFill/>
            </p:spPr>
            <p:txBody>
              <a:bodyPr wrap="square" rtlCol="0" anchor="ctr">
                <a:spAutoFit/>
              </a:bodyPr>
              <a:lstStyle/>
              <a:p>
                <a:pPr algn="ctr"/>
                <a:endParaRPr lang="en-US" sz="1350" dirty="0">
                  <a:solidFill>
                    <a:schemeClr val="bg1"/>
                  </a:solidFill>
                </a:endParaRPr>
              </a:p>
              <a:p>
                <a:pPr algn="ctr"/>
                <a:r>
                  <a:rPr lang="en-US" sz="2100" dirty="0">
                    <a:solidFill>
                      <a:schemeClr val="bg1"/>
                    </a:solidFill>
                  </a:rPr>
                  <a:t>Code chunk</a:t>
                </a:r>
              </a:p>
              <a:p>
                <a:pPr algn="ctr"/>
                <a:endParaRPr lang="en-US" sz="1350"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551861" y="2223186"/>
            <a:ext cx="4146631" cy="3208438"/>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25370" y="1087951"/>
            <a:ext cx="4146631" cy="632267"/>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5123621" y="1087951"/>
            <a:ext cx="3430152" cy="49127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425370" y="1823400"/>
            <a:ext cx="4146631" cy="1619752"/>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25370" y="3548168"/>
            <a:ext cx="4146631" cy="818841"/>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425370" y="4547096"/>
            <a:ext cx="4146631" cy="10287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3712267" y="3548168"/>
            <a:ext cx="745433" cy="818841"/>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3712267" y="4763328"/>
            <a:ext cx="745433" cy="812468"/>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3168202" y="1149863"/>
            <a:ext cx="1833563" cy="1802887"/>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4020380" y="3460512"/>
            <a:ext cx="685800" cy="6858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425370" y="1087951"/>
            <a:ext cx="8128401" cy="632267"/>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425370" y="1823400"/>
            <a:ext cx="8128401" cy="1619752"/>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425370" y="3548168"/>
            <a:ext cx="8128401" cy="818841"/>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425369" y="4426586"/>
            <a:ext cx="7394781" cy="1453655"/>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5123620" y="4052075"/>
            <a:ext cx="3430151" cy="356616"/>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3DCE7-4C37-C44B-A9DE-F186078AEB46}"/>
              </a:ext>
            </a:extLst>
          </p:cNvPr>
          <p:cNvPicPr>
            <a:picLocks noChangeAspect="1"/>
          </p:cNvPicPr>
          <p:nvPr/>
        </p:nvPicPr>
        <p:blipFill>
          <a:blip r:embed="rId2"/>
          <a:stretch>
            <a:fillRect/>
          </a:stretch>
        </p:blipFill>
        <p:spPr>
          <a:xfrm>
            <a:off x="0" y="920786"/>
            <a:ext cx="9144000" cy="5016429"/>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2296405" y="1980616"/>
            <a:ext cx="445376" cy="4534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99E9F-74C6-BA44-A473-E4EF21ACB15F}"/>
              </a:ext>
            </a:extLst>
          </p:cNvPr>
          <p:cNvPicPr>
            <a:picLocks noChangeAspect="1"/>
          </p:cNvPicPr>
          <p:nvPr/>
        </p:nvPicPr>
        <p:blipFill>
          <a:blip r:embed="rId2"/>
          <a:stretch>
            <a:fillRect/>
          </a:stretch>
        </p:blipFill>
        <p:spPr>
          <a:xfrm>
            <a:off x="0" y="920537"/>
            <a:ext cx="9144000" cy="5016926"/>
          </a:xfrm>
          <a:prstGeom prst="rect">
            <a:avLst/>
          </a:prstGeom>
        </p:spPr>
      </p:pic>
      <p:cxnSp>
        <p:nvCxnSpPr>
          <p:cNvPr id="4" name="Straight Arrow Connector 3">
            <a:extLst>
              <a:ext uri="{FF2B5EF4-FFF2-40B4-BE49-F238E27FC236}">
                <a16:creationId xmlns:a16="http://schemas.microsoft.com/office/drawing/2014/main" id="{9538CBBB-A4D8-894F-82A7-B910151339E8}"/>
              </a:ext>
            </a:extLst>
          </p:cNvPr>
          <p:cNvCxnSpPr>
            <a:cxnSpLocks/>
          </p:cNvCxnSpPr>
          <p:nvPr/>
        </p:nvCxnSpPr>
        <p:spPr>
          <a:xfrm rot="5400000" flipH="1">
            <a:off x="4473421" y="4014093"/>
            <a:ext cx="445376" cy="4534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23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85F14-9F94-7A45-84C8-09CAE1445557}"/>
              </a:ext>
            </a:extLst>
          </p:cNvPr>
          <p:cNvPicPr>
            <a:picLocks noChangeAspect="1"/>
          </p:cNvPicPr>
          <p:nvPr/>
        </p:nvPicPr>
        <p:blipFill>
          <a:blip r:embed="rId2"/>
          <a:stretch>
            <a:fillRect/>
          </a:stretch>
        </p:blipFill>
        <p:spPr>
          <a:xfrm>
            <a:off x="0" y="921939"/>
            <a:ext cx="9144000" cy="5014122"/>
          </a:xfrm>
          <a:prstGeom prst="rect">
            <a:avLst/>
          </a:prstGeom>
        </p:spPr>
      </p:pic>
    </p:spTree>
    <p:extLst>
      <p:ext uri="{BB962C8B-B14F-4D97-AF65-F5344CB8AC3E}">
        <p14:creationId xmlns:p14="http://schemas.microsoft.com/office/powerpoint/2010/main" val="1253686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2887B-2470-DD42-B2DC-386761A55594}"/>
              </a:ext>
            </a:extLst>
          </p:cNvPr>
          <p:cNvPicPr>
            <a:picLocks noChangeAspect="1"/>
          </p:cNvPicPr>
          <p:nvPr/>
        </p:nvPicPr>
        <p:blipFill>
          <a:blip r:embed="rId2"/>
          <a:stretch>
            <a:fillRect/>
          </a:stretch>
        </p:blipFill>
        <p:spPr>
          <a:xfrm>
            <a:off x="0" y="936342"/>
            <a:ext cx="9144000" cy="4985317"/>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a:stCxn id="8" idx="1"/>
          </p:cNvCxnSpPr>
          <p:nvPr/>
        </p:nvCxnSpPr>
        <p:spPr>
          <a:xfrm flipH="1" flipV="1">
            <a:off x="4820270" y="2582727"/>
            <a:ext cx="698029" cy="1010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2366831" y="3166184"/>
            <a:ext cx="0" cy="5771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5518299" y="2476057"/>
            <a:ext cx="2910662" cy="415498"/>
          </a:xfrm>
          <a:prstGeom prst="rect">
            <a:avLst/>
          </a:prstGeom>
          <a:noFill/>
        </p:spPr>
        <p:txBody>
          <a:bodyPr wrap="square" rtlCol="0">
            <a:spAutoFit/>
          </a:bodyPr>
          <a:lstStyle/>
          <a:p>
            <a:r>
              <a:rPr lang="en-US" sz="2100" dirty="0"/>
              <a:t>Execute code chunk</a:t>
            </a:r>
          </a:p>
        </p:txBody>
      </p:sp>
      <p:sp>
        <p:nvSpPr>
          <p:cNvPr id="10" name="TextBox 9">
            <a:extLst>
              <a:ext uri="{FF2B5EF4-FFF2-40B4-BE49-F238E27FC236}">
                <a16:creationId xmlns:a16="http://schemas.microsoft.com/office/drawing/2014/main" id="{6DAF5464-5680-034A-BD84-C07D1EF9128A}"/>
              </a:ext>
            </a:extLst>
          </p:cNvPr>
          <p:cNvSpPr txBox="1"/>
          <p:nvPr/>
        </p:nvSpPr>
        <p:spPr>
          <a:xfrm>
            <a:off x="911500" y="2773768"/>
            <a:ext cx="2910662" cy="415498"/>
          </a:xfrm>
          <a:prstGeom prst="rect">
            <a:avLst/>
          </a:prstGeom>
          <a:noFill/>
        </p:spPr>
        <p:txBody>
          <a:bodyPr wrap="square" rtlCol="0">
            <a:spAutoFit/>
          </a:bodyPr>
          <a:lstStyle/>
          <a:p>
            <a:pPr algn="ctr"/>
            <a:r>
              <a:rPr lang="en-US" sz="21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flipV="1">
            <a:off x="1521520" y="1931483"/>
            <a:ext cx="472085" cy="3930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2059792" y="2161906"/>
            <a:ext cx="1313387" cy="738664"/>
          </a:xfrm>
          <a:prstGeom prst="rect">
            <a:avLst/>
          </a:prstGeom>
          <a:noFill/>
        </p:spPr>
        <p:txBody>
          <a:bodyPr wrap="square" rtlCol="0">
            <a:spAutoFit/>
          </a:bodyPr>
          <a:lstStyle/>
          <a:p>
            <a:r>
              <a:rPr lang="en-US" sz="2100" dirty="0"/>
              <a:t>Knit button</a:t>
            </a:r>
          </a:p>
        </p:txBody>
      </p:sp>
    </p:spTree>
    <p:extLst>
      <p:ext uri="{BB962C8B-B14F-4D97-AF65-F5344CB8AC3E}">
        <p14:creationId xmlns:p14="http://schemas.microsoft.com/office/powerpoint/2010/main" val="295544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95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1625" y="3375477"/>
            <a:ext cx="7636815" cy="1129807"/>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1746525" y="3351413"/>
            <a:ext cx="271019" cy="286418"/>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ounded Rectangle 19">
            <a:extLst>
              <a:ext uri="{FF2B5EF4-FFF2-40B4-BE49-F238E27FC236}">
                <a16:creationId xmlns:a16="http://schemas.microsoft.com/office/drawing/2014/main" id="{11809E0D-2F9B-0746-A665-84066D8969A6}"/>
              </a:ext>
            </a:extLst>
          </p:cNvPr>
          <p:cNvSpPr/>
          <p:nvPr/>
        </p:nvSpPr>
        <p:spPr>
          <a:xfrm>
            <a:off x="116779" y="2585478"/>
            <a:ext cx="1783253" cy="99417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072559" y="2399357"/>
            <a:ext cx="1140522" cy="6579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2293296" y="2954077"/>
            <a:ext cx="147415" cy="77643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ounded Rectangle 22">
            <a:extLst>
              <a:ext uri="{FF2B5EF4-FFF2-40B4-BE49-F238E27FC236}">
                <a16:creationId xmlns:a16="http://schemas.microsoft.com/office/drawing/2014/main" id="{61DB850C-DCAC-AE48-B9A3-B6CFC781DFBF}"/>
              </a:ext>
            </a:extLst>
          </p:cNvPr>
          <p:cNvSpPr/>
          <p:nvPr/>
        </p:nvSpPr>
        <p:spPr>
          <a:xfrm>
            <a:off x="3467982" y="2449088"/>
            <a:ext cx="1140522" cy="6579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3050661" y="2848453"/>
            <a:ext cx="156907" cy="10533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8353318" y="3326154"/>
            <a:ext cx="271019" cy="286418"/>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ounded Rectangle 25">
            <a:extLst>
              <a:ext uri="{FF2B5EF4-FFF2-40B4-BE49-F238E27FC236}">
                <a16:creationId xmlns:a16="http://schemas.microsoft.com/office/drawing/2014/main" id="{6E926126-3065-874E-B699-E3648F1C2EC5}"/>
              </a:ext>
            </a:extLst>
          </p:cNvPr>
          <p:cNvSpPr/>
          <p:nvPr/>
        </p:nvSpPr>
        <p:spPr>
          <a:xfrm>
            <a:off x="6969025" y="2828494"/>
            <a:ext cx="1537799" cy="725897"/>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2818657" y="4182906"/>
            <a:ext cx="370027" cy="1554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ounded Rectangle 27">
            <a:extLst>
              <a:ext uri="{FF2B5EF4-FFF2-40B4-BE49-F238E27FC236}">
                <a16:creationId xmlns:a16="http://schemas.microsoft.com/office/drawing/2014/main" id="{622B9323-6F75-B640-809D-4F8EBC9593DA}"/>
              </a:ext>
            </a:extLst>
          </p:cNvPr>
          <p:cNvSpPr/>
          <p:nvPr/>
        </p:nvSpPr>
        <p:spPr>
          <a:xfrm>
            <a:off x="3003670" y="4276639"/>
            <a:ext cx="1783253" cy="99417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8058150" y="970213"/>
            <a:ext cx="849358" cy="954953"/>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3B39F-41DF-6C45-BED3-61C7CE598D98}"/>
              </a:ext>
            </a:extLst>
          </p:cNvPr>
          <p:cNvPicPr>
            <a:picLocks noChangeAspect="1"/>
          </p:cNvPicPr>
          <p:nvPr/>
        </p:nvPicPr>
        <p:blipFill>
          <a:blip r:embed="rId2"/>
          <a:stretch>
            <a:fillRect/>
          </a:stretch>
        </p:blipFill>
        <p:spPr>
          <a:xfrm>
            <a:off x="0" y="926136"/>
            <a:ext cx="9144000" cy="5005728"/>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3435380" y="1979330"/>
            <a:ext cx="472085" cy="3930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3973653" y="2209753"/>
            <a:ext cx="2373985" cy="415498"/>
          </a:xfrm>
          <a:prstGeom prst="rect">
            <a:avLst/>
          </a:prstGeom>
          <a:noFill/>
        </p:spPr>
        <p:txBody>
          <a:bodyPr wrap="square" rtlCol="0">
            <a:spAutoFit/>
          </a:bodyPr>
          <a:lstStyle/>
          <a:p>
            <a:r>
              <a:rPr lang="en-US" sz="21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495478" y="3712759"/>
            <a:ext cx="628915" cy="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164531" y="3459800"/>
            <a:ext cx="3407470" cy="415498"/>
          </a:xfrm>
          <a:prstGeom prst="rect">
            <a:avLst/>
          </a:prstGeom>
          <a:noFill/>
        </p:spPr>
        <p:txBody>
          <a:bodyPr wrap="square" rtlCol="0">
            <a:spAutoFit/>
          </a:bodyPr>
          <a:lstStyle/>
          <a:p>
            <a:r>
              <a:rPr lang="en-US" sz="21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D27C5-CB08-2E43-9E59-A791E7289DBA}"/>
              </a:ext>
            </a:extLst>
          </p:cNvPr>
          <p:cNvPicPr>
            <a:picLocks noChangeAspect="1"/>
          </p:cNvPicPr>
          <p:nvPr/>
        </p:nvPicPr>
        <p:blipFill>
          <a:blip r:embed="rId2"/>
          <a:stretch>
            <a:fillRect/>
          </a:stretch>
        </p:blipFill>
        <p:spPr>
          <a:xfrm>
            <a:off x="0" y="923094"/>
            <a:ext cx="9144000" cy="5011812"/>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526312" y="3429001"/>
            <a:ext cx="598082" cy="28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164531" y="3459800"/>
            <a:ext cx="3407470" cy="415498"/>
          </a:xfrm>
          <a:prstGeom prst="rect">
            <a:avLst/>
          </a:prstGeom>
          <a:noFill/>
        </p:spPr>
        <p:txBody>
          <a:bodyPr wrap="square" rtlCol="0">
            <a:spAutoFit/>
          </a:bodyPr>
          <a:lstStyle/>
          <a:p>
            <a:r>
              <a:rPr lang="en-US" sz="21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409531" y="982640"/>
            <a:ext cx="6324938" cy="4892720"/>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3624079" y="2360377"/>
            <a:ext cx="1895825" cy="2137250"/>
          </a:xfrm>
          <a:prstGeom prst="rect">
            <a:avLst/>
          </a:prstGeom>
          <a:noFill/>
          <a:ln>
            <a:noFill/>
          </a:ln>
        </p:spPr>
      </p:pic>
      <p:pic>
        <p:nvPicPr>
          <p:cNvPr id="275" name="Google Shape;275;p40"/>
          <p:cNvPicPr preferRelativeResize="0"/>
          <p:nvPr/>
        </p:nvPicPr>
        <p:blipFill>
          <a:blip r:embed="rId4">
            <a:alphaModFix/>
          </a:blip>
          <a:stretch>
            <a:fillRect/>
          </a:stretch>
        </p:blipFill>
        <p:spPr>
          <a:xfrm>
            <a:off x="7206325" y="1229474"/>
            <a:ext cx="1215774" cy="1215774"/>
          </a:xfrm>
          <a:prstGeom prst="rect">
            <a:avLst/>
          </a:prstGeom>
          <a:noFill/>
          <a:ln>
            <a:noFill/>
          </a:ln>
        </p:spPr>
      </p:pic>
      <p:pic>
        <p:nvPicPr>
          <p:cNvPr id="276" name="Google Shape;276;p40"/>
          <p:cNvPicPr preferRelativeResize="0"/>
          <p:nvPr/>
        </p:nvPicPr>
        <p:blipFill>
          <a:blip r:embed="rId5">
            <a:alphaModFix/>
          </a:blip>
          <a:stretch>
            <a:fillRect/>
          </a:stretch>
        </p:blipFill>
        <p:spPr>
          <a:xfrm>
            <a:off x="7206326" y="2875451"/>
            <a:ext cx="1141463" cy="1215775"/>
          </a:xfrm>
          <a:prstGeom prst="rect">
            <a:avLst/>
          </a:prstGeom>
          <a:noFill/>
          <a:ln>
            <a:noFill/>
          </a:ln>
        </p:spPr>
      </p:pic>
      <p:pic>
        <p:nvPicPr>
          <p:cNvPr id="277" name="Google Shape;277;p40"/>
          <p:cNvPicPr preferRelativeResize="0"/>
          <p:nvPr/>
        </p:nvPicPr>
        <p:blipFill>
          <a:blip r:embed="rId6">
            <a:alphaModFix/>
          </a:blip>
          <a:stretch>
            <a:fillRect/>
          </a:stretch>
        </p:blipFill>
        <p:spPr>
          <a:xfrm>
            <a:off x="7206326" y="4497626"/>
            <a:ext cx="1215775" cy="1215775"/>
          </a:xfrm>
          <a:prstGeom prst="rect">
            <a:avLst/>
          </a:prstGeom>
          <a:noFill/>
          <a:ln>
            <a:noFill/>
          </a:ln>
        </p:spPr>
      </p:pic>
      <p:pic>
        <p:nvPicPr>
          <p:cNvPr id="278" name="Google Shape;278;p40"/>
          <p:cNvPicPr preferRelativeResize="0"/>
          <p:nvPr/>
        </p:nvPicPr>
        <p:blipFill>
          <a:blip r:embed="rId7">
            <a:alphaModFix/>
          </a:blip>
          <a:stretch>
            <a:fillRect/>
          </a:stretch>
        </p:blipFill>
        <p:spPr>
          <a:xfrm>
            <a:off x="919401" y="1627164"/>
            <a:ext cx="1435600" cy="1435600"/>
          </a:xfrm>
          <a:prstGeom prst="rect">
            <a:avLst/>
          </a:prstGeom>
          <a:noFill/>
          <a:ln>
            <a:noFill/>
          </a:ln>
        </p:spPr>
      </p:pic>
      <p:pic>
        <p:nvPicPr>
          <p:cNvPr id="279" name="Google Shape;279;p40"/>
          <p:cNvPicPr preferRelativeResize="0"/>
          <p:nvPr/>
        </p:nvPicPr>
        <p:blipFill>
          <a:blip r:embed="rId8">
            <a:alphaModFix/>
          </a:blip>
          <a:stretch>
            <a:fillRect/>
          </a:stretch>
        </p:blipFill>
        <p:spPr>
          <a:xfrm>
            <a:off x="333026" y="3910700"/>
            <a:ext cx="2234625" cy="1753725"/>
          </a:xfrm>
          <a:prstGeom prst="rect">
            <a:avLst/>
          </a:prstGeom>
          <a:noFill/>
          <a:ln>
            <a:noFill/>
          </a:ln>
        </p:spPr>
      </p:pic>
      <p:sp>
        <p:nvSpPr>
          <p:cNvPr id="280" name="Google Shape;280;p40"/>
          <p:cNvSpPr/>
          <p:nvPr/>
        </p:nvSpPr>
        <p:spPr>
          <a:xfrm>
            <a:off x="5792363" y="3238050"/>
            <a:ext cx="1141500" cy="3819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281" name="Google Shape;281;p40"/>
          <p:cNvSpPr/>
          <p:nvPr/>
        </p:nvSpPr>
        <p:spPr>
          <a:xfrm rot="-1774607">
            <a:off x="5628628" y="2345956"/>
            <a:ext cx="1141435" cy="38181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282" name="Google Shape;282;p40"/>
          <p:cNvSpPr/>
          <p:nvPr/>
        </p:nvSpPr>
        <p:spPr>
          <a:xfrm rot="1532074">
            <a:off x="5628648" y="4100687"/>
            <a:ext cx="1141384" cy="381756"/>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283" name="Google Shape;283;p40"/>
          <p:cNvSpPr/>
          <p:nvPr/>
        </p:nvSpPr>
        <p:spPr>
          <a:xfrm rot="1244995" flipH="1">
            <a:off x="2418860" y="2408626"/>
            <a:ext cx="1141439" cy="38177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
        <p:nvSpPr>
          <p:cNvPr id="284" name="Google Shape;284;p40"/>
          <p:cNvSpPr/>
          <p:nvPr/>
        </p:nvSpPr>
        <p:spPr>
          <a:xfrm rot="-1190109" flipH="1">
            <a:off x="2418878" y="4100696"/>
            <a:ext cx="1141417" cy="38177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8896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 to Instructors</a:t>
            </a:r>
          </a:p>
        </p:txBody>
      </p:sp>
      <p:sp>
        <p:nvSpPr>
          <p:cNvPr id="3" name="Content Placeholder 2"/>
          <p:cNvSpPr>
            <a:spLocks noGrp="1"/>
          </p:cNvSpPr>
          <p:nvPr>
            <p:ph idx="1"/>
          </p:nvPr>
        </p:nvSpPr>
        <p:spPr/>
        <p:txBody>
          <a:bodyPr>
            <a:noAutofit/>
          </a:bodyPr>
          <a:lstStyle/>
          <a:p>
            <a:pPr lvl="1"/>
            <a:r>
              <a:rPr sz="2800" dirty="0"/>
              <a:t>Patrick Mathias</a:t>
            </a:r>
          </a:p>
          <a:p>
            <a:pPr lvl="2"/>
            <a:r>
              <a:rPr sz="2800" dirty="0"/>
              <a:t>Department of Laboratory Medicine</a:t>
            </a:r>
            <a:r>
              <a:rPr lang="en-US" sz="2800" dirty="0"/>
              <a:t> and Pathology</a:t>
            </a:r>
            <a:endParaRPr sz="2800" dirty="0"/>
          </a:p>
          <a:p>
            <a:pPr lvl="2"/>
            <a:r>
              <a:rPr sz="2800" dirty="0"/>
              <a:t>University of Washington School of Medicine</a:t>
            </a:r>
          </a:p>
          <a:p>
            <a:pPr lvl="2"/>
            <a:r>
              <a:rPr sz="2800" dirty="0">
                <a:hlinkClick r:id="rId2"/>
              </a:rPr>
              <a:t>pcm10@uw.edu</a:t>
            </a:r>
          </a:p>
          <a:p>
            <a:pPr lvl="1"/>
            <a:r>
              <a:rPr sz="2800" dirty="0"/>
              <a:t>Shannon </a:t>
            </a:r>
            <a:r>
              <a:rPr sz="2800" dirty="0" err="1"/>
              <a:t>Haymond</a:t>
            </a:r>
            <a:endParaRPr sz="2800" dirty="0"/>
          </a:p>
          <a:p>
            <a:pPr lvl="2"/>
            <a:r>
              <a:rPr sz="2800" dirty="0"/>
              <a:t>Lurie Children’s Hospital</a:t>
            </a:r>
          </a:p>
          <a:p>
            <a:pPr lvl="2"/>
            <a:r>
              <a:rPr sz="2800" dirty="0"/>
              <a:t>Northwestern University Feinberg School of Medicine</a:t>
            </a:r>
          </a:p>
          <a:p>
            <a:pPr lvl="2"/>
            <a:r>
              <a:rPr sz="2800" dirty="0">
                <a:hlinkClick r:id="rId3"/>
              </a:rPr>
              <a:t>SHaymond@luriechildrens.org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Course Info</a:t>
            </a:r>
          </a:p>
        </p:txBody>
      </p:sp>
      <p:sp>
        <p:nvSpPr>
          <p:cNvPr id="3" name="Content Placeholder 2"/>
          <p:cNvSpPr>
            <a:spLocks noGrp="1"/>
          </p:cNvSpPr>
          <p:nvPr>
            <p:ph idx="1"/>
          </p:nvPr>
        </p:nvSpPr>
        <p:spPr/>
        <p:txBody>
          <a:bodyPr>
            <a:normAutofit/>
          </a:bodyPr>
          <a:lstStyle/>
          <a:p>
            <a:pPr lvl="1"/>
            <a:r>
              <a:rPr sz="2800" dirty="0"/>
              <a:t>Lectures, live demos of code, and exercises</a:t>
            </a:r>
          </a:p>
          <a:p>
            <a:pPr lvl="1"/>
            <a:r>
              <a:rPr lang="en-US" sz="2800" dirty="0"/>
              <a:t>Emphasizes </a:t>
            </a:r>
            <a:r>
              <a:rPr sz="2800" dirty="0"/>
              <a:t>reproducibility</a:t>
            </a:r>
            <a:r>
              <a:rPr lang="en-US" sz="2800" dirty="0"/>
              <a:t>, </a:t>
            </a:r>
            <a:r>
              <a:rPr sz="2800" dirty="0"/>
              <a:t>more advanced use of R</a:t>
            </a:r>
            <a:r>
              <a:rPr lang="en-US" sz="2800" dirty="0"/>
              <a:t>, and introductory material for machine learning</a:t>
            </a:r>
            <a:endParaRPr sz="2800" dirty="0"/>
          </a:p>
          <a:p>
            <a:pPr lvl="1"/>
            <a:r>
              <a:rPr sz="2800" dirty="0"/>
              <a:t>Website: </a:t>
            </a:r>
            <a:r>
              <a:rPr sz="2800" dirty="0">
                <a:hlinkClick r:id="rId2"/>
              </a:rPr>
              <a:t>https://github.com/pcmathias/MSACL-intermediate-R-course</a:t>
            </a:r>
          </a:p>
          <a:p>
            <a:pPr lvl="2"/>
            <a:r>
              <a:rPr sz="2800" dirty="0"/>
              <a:t>Website updated as we improve/make additions</a:t>
            </a:r>
            <a:endParaRPr lang="en-US" sz="2800" dirty="0"/>
          </a:p>
          <a:p>
            <a:pPr lvl="2"/>
            <a:r>
              <a:rPr lang="en-US" sz="2800" dirty="0"/>
              <a:t>Download repository contents</a:t>
            </a:r>
            <a:endParaRPr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083062" y="2006554"/>
            <a:ext cx="3088887" cy="1667045"/>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vert="horz" wrap="square" lIns="91425" tIns="91425" rIns="91425" bIns="91425" rtlCol="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4652095" y="2008325"/>
            <a:ext cx="3530174" cy="3800475"/>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086151" y="4057651"/>
            <a:ext cx="3096601" cy="1739499"/>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4222515" y="2474132"/>
            <a:ext cx="285750" cy="112695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750"/>
          </a:p>
        </p:txBody>
      </p:sp>
      <p:sp>
        <p:nvSpPr>
          <p:cNvPr id="14" name="Right Arrow 13"/>
          <p:cNvSpPr/>
          <p:nvPr/>
        </p:nvSpPr>
        <p:spPr>
          <a:xfrm rot="5400000">
            <a:off x="2351178" y="3734728"/>
            <a:ext cx="608274" cy="347672"/>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750"/>
          </a:p>
        </p:txBody>
      </p:sp>
      <p:sp>
        <p:nvSpPr>
          <p:cNvPr id="16" name="Freeform 15"/>
          <p:cNvSpPr/>
          <p:nvPr/>
        </p:nvSpPr>
        <p:spPr>
          <a:xfrm rot="5400000">
            <a:off x="4222515" y="3897945"/>
            <a:ext cx="285750" cy="112695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750"/>
          </a:p>
        </p:txBody>
      </p:sp>
    </p:spTree>
    <p:extLst>
      <p:ext uri="{BB962C8B-B14F-4D97-AF65-F5344CB8AC3E}">
        <p14:creationId xmlns:p14="http://schemas.microsoft.com/office/powerpoint/2010/main" val="1674616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387042" y="2715543"/>
            <a:ext cx="1796987" cy="2336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73286" y="2715543"/>
            <a:ext cx="4985657" cy="3416320"/>
          </a:xfrm>
          <a:prstGeom prst="rect">
            <a:avLst/>
          </a:prstGeom>
          <a:noFill/>
        </p:spPr>
        <p:txBody>
          <a:bodyPr wrap="square" rtlCol="0">
            <a:spAutoFit/>
          </a:bodyPr>
          <a:lstStyle/>
          <a:p>
            <a:pPr marL="128588" indent="-128588">
              <a:buFont typeface="Arial" panose="020B0604020202020204" pitchFamily="34" charset="0"/>
              <a:buChar char="•"/>
            </a:pPr>
            <a:r>
              <a:rPr lang="en-US" sz="3600" dirty="0"/>
              <a:t> One instructor teaching</a:t>
            </a:r>
          </a:p>
          <a:p>
            <a:pPr marL="128588" indent="-128588">
              <a:buFont typeface="Arial" panose="020B0604020202020204" pitchFamily="34" charset="0"/>
              <a:buChar char="•"/>
            </a:pPr>
            <a:r>
              <a:rPr lang="en-US" sz="3600" dirty="0"/>
              <a:t> One instructor assisting</a:t>
            </a:r>
          </a:p>
          <a:p>
            <a:pPr marL="128588" indent="-128588">
              <a:buFont typeface="Arial" panose="020B0604020202020204" pitchFamily="34" charset="0"/>
              <a:buChar char="•"/>
            </a:pPr>
            <a:r>
              <a:rPr lang="en-US" sz="3600" dirty="0"/>
              <a:t> Participants muted</a:t>
            </a:r>
          </a:p>
          <a:p>
            <a:pPr marL="128588" indent="-128588">
              <a:buFont typeface="Arial" panose="020B0604020202020204" pitchFamily="34" charset="0"/>
              <a:buChar char="•"/>
            </a:pPr>
            <a:r>
              <a:rPr lang="en-US" sz="3600" dirty="0"/>
              <a:t> Chat window</a:t>
            </a:r>
          </a:p>
          <a:p>
            <a:pPr marL="128588" lvl="1" indent="-128588">
              <a:buFont typeface="Arial" panose="020B0604020202020204" pitchFamily="34" charset="0"/>
              <a:buChar char="•"/>
            </a:pPr>
            <a:r>
              <a:rPr lang="en-US" sz="3600" dirty="0"/>
              <a:t> Non-verbal feedback</a:t>
            </a:r>
          </a:p>
          <a:p>
            <a:pPr marL="128588" lvl="1" indent="-128588">
              <a:buFont typeface="Arial" panose="020B0604020202020204" pitchFamily="34" charset="0"/>
              <a:buChar char="•"/>
            </a:pPr>
            <a:r>
              <a:rPr lang="en-US" sz="3600" dirty="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065294" y="2522454"/>
            <a:ext cx="6232151" cy="3539430"/>
          </a:xfrm>
          <a:prstGeom prst="rect">
            <a:avLst/>
          </a:prstGeom>
          <a:noFill/>
        </p:spPr>
        <p:txBody>
          <a:bodyPr wrap="square" rtlCol="0">
            <a:spAutoFit/>
          </a:bodyPr>
          <a:lstStyle/>
          <a:p>
            <a:pPr marL="428625" indent="-428625">
              <a:buFont typeface="Arial" panose="020B0604020202020204" pitchFamily="34" charset="0"/>
              <a:buChar char="•"/>
            </a:pPr>
            <a:r>
              <a:rPr lang="en-US" sz="2800" dirty="0"/>
              <a:t>Simple question – Chat window</a:t>
            </a:r>
          </a:p>
          <a:p>
            <a:pPr marL="428625" indent="-428625">
              <a:buFont typeface="Arial" panose="020B0604020202020204" pitchFamily="34" charset="0"/>
              <a:buChar char="•"/>
            </a:pPr>
            <a:endParaRPr lang="en-US" sz="2800" dirty="0"/>
          </a:p>
          <a:p>
            <a:pPr marL="428625" indent="-428625">
              <a:buFont typeface="Arial" panose="020B0604020202020204" pitchFamily="34" charset="0"/>
              <a:buChar char="•"/>
            </a:pPr>
            <a:r>
              <a:rPr lang="en-US" sz="2800" dirty="0"/>
              <a:t>More complicated - Raise hand, instructor will message</a:t>
            </a:r>
          </a:p>
          <a:p>
            <a:pPr marL="428625" indent="-428625">
              <a:buFont typeface="Arial" panose="020B0604020202020204" pitchFamily="34" charset="0"/>
              <a:buChar char="•"/>
            </a:pPr>
            <a:endParaRPr lang="en-US" sz="2800" dirty="0"/>
          </a:p>
          <a:p>
            <a:pPr marL="428625" indent="-428625">
              <a:buFont typeface="Arial" panose="020B0604020202020204" pitchFamily="34" charset="0"/>
              <a:buChar char="•"/>
            </a:pPr>
            <a:r>
              <a:rPr lang="en-US" sz="2800" dirty="0"/>
              <a:t>Really complicated – Breakout session</a:t>
            </a:r>
          </a:p>
          <a:p>
            <a:pPr marL="128588" indent="-128588">
              <a:buFont typeface="Arial" panose="020B0604020202020204" pitchFamily="34" charset="0"/>
              <a:buChar char="•"/>
            </a:pPr>
            <a:endParaRPr lang="en-US" sz="2800" dirty="0"/>
          </a:p>
          <a:p>
            <a:pPr marL="128588" indent="-128588">
              <a:buFont typeface="Arial" panose="020B0604020202020204" pitchFamily="34" charset="0"/>
              <a:buChar char="•"/>
            </a:pPr>
            <a:endParaRPr lang="en-US" sz="2800" dirty="0"/>
          </a:p>
        </p:txBody>
      </p:sp>
      <p:grpSp>
        <p:nvGrpSpPr>
          <p:cNvPr id="7" name="Group 6"/>
          <p:cNvGrpSpPr/>
          <p:nvPr/>
        </p:nvGrpSpPr>
        <p:grpSpPr>
          <a:xfrm>
            <a:off x="6630634" y="857250"/>
            <a:ext cx="2513366" cy="1757780"/>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7</a:t>
            </a:fld>
            <a:endParaRPr lang="en-US">
              <a:solidFill>
                <a:prstClr val="black">
                  <a:lumMod val="95000"/>
                  <a:lumOff val="5000"/>
                </a:prstClr>
              </a:solidFill>
            </a:endParaRPr>
          </a:p>
        </p:txBody>
      </p:sp>
    </p:spTree>
    <p:extLst>
      <p:ext uri="{BB962C8B-B14F-4D97-AF65-F5344CB8AC3E}">
        <p14:creationId xmlns:p14="http://schemas.microsoft.com/office/powerpoint/2010/main" val="361790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43765" y="903033"/>
            <a:ext cx="7988535" cy="572700"/>
          </a:xfrm>
          <a:prstGeom prst="rect">
            <a:avLst/>
          </a:prstGeom>
        </p:spPr>
        <p:txBody>
          <a:bodyPr spcFirstLastPara="1" vert="horz" wrap="square" lIns="91425" tIns="91425" rIns="91425" bIns="91425"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311700" y="2376338"/>
            <a:ext cx="8520600" cy="3029812"/>
          </a:xfrm>
          <a:prstGeom prst="rect">
            <a:avLst/>
          </a:prstGeom>
        </p:spPr>
        <p:txBody>
          <a:bodyPr spcFirstLastPara="1" vert="horz" wrap="square" lIns="91425" tIns="91425" rIns="91425" bIns="91425" rtlCol="0" anchor="t" anchorCtr="0">
            <a:noAutofit/>
          </a:bodyPr>
          <a:lstStyle/>
          <a:p>
            <a:pPr marL="504824" indent="-428625">
              <a:buClr>
                <a:srgbClr val="333333"/>
              </a:buClr>
              <a:buSzPct val="100000"/>
              <a:buFont typeface="Arial" panose="020B0604020202020204" pitchFamily="34" charset="0"/>
              <a:buChar char="•"/>
            </a:pPr>
            <a:r>
              <a:rPr lang="en" sz="2700" dirty="0" err="1">
                <a:solidFill>
                  <a:srgbClr val="333333"/>
                </a:solidFill>
                <a:latin typeface="Arial" panose="020B0604020202020204" pitchFamily="34" charset="0"/>
                <a:cs typeface="Arial" panose="020B0604020202020204" pitchFamily="34" charset="0"/>
              </a:rPr>
              <a:t>Cheatsheets</a:t>
            </a:r>
            <a:r>
              <a:rPr lang="en" sz="27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504824" indent="-428625">
              <a:buClr>
                <a:srgbClr val="333333"/>
              </a:buClr>
              <a:buSzPct val="100000"/>
              <a:buFont typeface="Arial" panose="020B0604020202020204" pitchFamily="34" charset="0"/>
              <a:buChar char="•"/>
            </a:pPr>
            <a:endParaRPr lang="en" sz="2700" dirty="0">
              <a:solidFill>
                <a:srgbClr val="333333"/>
              </a:solidFill>
              <a:latin typeface="Arial" panose="020B0604020202020204" pitchFamily="34" charset="0"/>
              <a:cs typeface="Arial" panose="020B0604020202020204" pitchFamily="34" charset="0"/>
            </a:endParaRPr>
          </a:p>
          <a:p>
            <a:pPr marL="504824" indent="-428625">
              <a:buClr>
                <a:srgbClr val="333333"/>
              </a:buClr>
              <a:buSzPct val="100000"/>
              <a:buFont typeface="Arial" panose="020B0604020202020204" pitchFamily="34" charset="0"/>
              <a:buChar char="•"/>
            </a:pPr>
            <a:r>
              <a:rPr lang="en" sz="2700" dirty="0">
                <a:solidFill>
                  <a:srgbClr val="333333"/>
                </a:solidFill>
                <a:latin typeface="Arial" panose="020B0604020202020204" pitchFamily="34" charset="0"/>
                <a:cs typeface="Arial" panose="020B0604020202020204" pitchFamily="34" charset="0"/>
              </a:rPr>
              <a:t>The best way to learn to code is by doing</a:t>
            </a:r>
          </a:p>
          <a:p>
            <a:pPr marL="504824" indent="-428625">
              <a:buClr>
                <a:srgbClr val="333333"/>
              </a:buClr>
              <a:buSzPct val="100000"/>
              <a:buFont typeface="Arial" panose="020B0604020202020204" pitchFamily="34" charset="0"/>
              <a:buChar char="•"/>
            </a:pPr>
            <a:endParaRPr sz="2700" dirty="0">
              <a:solidFill>
                <a:srgbClr val="333333"/>
              </a:solidFill>
              <a:latin typeface="Arial" panose="020B0604020202020204" pitchFamily="34" charset="0"/>
              <a:cs typeface="Arial" panose="020B0604020202020204" pitchFamily="34" charset="0"/>
            </a:endParaRPr>
          </a:p>
          <a:p>
            <a:pPr marL="504824" indent="-428625">
              <a:buClr>
                <a:srgbClr val="333333"/>
              </a:buClr>
              <a:buSzPct val="100000"/>
              <a:buFont typeface="Arial" panose="020B0604020202020204" pitchFamily="34" charset="0"/>
              <a:buChar char="•"/>
            </a:pPr>
            <a:r>
              <a:rPr lang="en" sz="2700" dirty="0">
                <a:solidFill>
                  <a:srgbClr val="333333"/>
                </a:solidFill>
                <a:latin typeface="Arial" panose="020B0604020202020204" pitchFamily="34" charset="0"/>
                <a:cs typeface="Arial" panose="020B0604020202020204" pitchFamily="34" charset="0"/>
              </a:rPr>
              <a:t>Practice is key! </a:t>
            </a:r>
          </a:p>
          <a:p>
            <a:pPr marL="504824" indent="-428625">
              <a:buClr>
                <a:srgbClr val="333333"/>
              </a:buClr>
              <a:buSzPct val="100000"/>
              <a:buFont typeface="Arial" panose="020B0604020202020204" pitchFamily="34" charset="0"/>
              <a:buChar char="•"/>
            </a:pPr>
            <a:endParaRPr lang="en" sz="2700" dirty="0">
              <a:solidFill>
                <a:srgbClr val="333333"/>
              </a:solidFill>
              <a:latin typeface="Arial" panose="020B0604020202020204" pitchFamily="34" charset="0"/>
              <a:cs typeface="Arial" panose="020B0604020202020204" pitchFamily="34" charset="0"/>
            </a:endParaRPr>
          </a:p>
          <a:p>
            <a:pPr marL="504824" indent="-428625">
              <a:buClr>
                <a:srgbClr val="333333"/>
              </a:buClr>
              <a:buSzPct val="100000"/>
              <a:buFont typeface="Arial" panose="020B0604020202020204" pitchFamily="34" charset="0"/>
              <a:buChar char="•"/>
            </a:pPr>
            <a:r>
              <a:rPr lang="en" sz="27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27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26E6-E20A-2948-824B-A473A597D750}"/>
              </a:ext>
            </a:extLst>
          </p:cNvPr>
          <p:cNvSpPr>
            <a:spLocks noGrp="1"/>
          </p:cNvSpPr>
          <p:nvPr>
            <p:ph type="title"/>
          </p:nvPr>
        </p:nvSpPr>
        <p:spPr/>
        <p:txBody>
          <a:bodyPr/>
          <a:lstStyle/>
          <a:p>
            <a:r>
              <a:rPr lang="en-US" dirty="0"/>
              <a:t>course preparation</a:t>
            </a:r>
          </a:p>
        </p:txBody>
      </p:sp>
      <p:sp>
        <p:nvSpPr>
          <p:cNvPr id="3" name="Content Placeholder 2">
            <a:extLst>
              <a:ext uri="{FF2B5EF4-FFF2-40B4-BE49-F238E27FC236}">
                <a16:creationId xmlns:a16="http://schemas.microsoft.com/office/drawing/2014/main" id="{58C55426-06FD-0B4E-8E9F-8F829E70D2BC}"/>
              </a:ext>
            </a:extLst>
          </p:cNvPr>
          <p:cNvSpPr>
            <a:spLocks noGrp="1"/>
          </p:cNvSpPr>
          <p:nvPr>
            <p:ph idx="1"/>
          </p:nvPr>
        </p:nvSpPr>
        <p:spPr/>
        <p:txBody>
          <a:bodyPr>
            <a:normAutofit/>
          </a:bodyPr>
          <a:lstStyle/>
          <a:p>
            <a:r>
              <a:rPr lang="en-US" sz="2800" dirty="0"/>
              <a:t>Please download the data from the links provided in the email sent by Shannon earlier this week!</a:t>
            </a:r>
          </a:p>
          <a:p>
            <a:r>
              <a:rPr lang="en-US" sz="2800" dirty="0"/>
              <a:t>Set your working directory to the folder with the course contents</a:t>
            </a:r>
          </a:p>
          <a:p>
            <a:r>
              <a:rPr lang="en-US" sz="2800" dirty="0"/>
              <a:t>Place the data folder within your working directory</a:t>
            </a:r>
          </a:p>
          <a:p>
            <a:endParaRPr lang="en-US" sz="2800" dirty="0"/>
          </a:p>
        </p:txBody>
      </p:sp>
    </p:spTree>
    <p:extLst>
      <p:ext uri="{BB962C8B-B14F-4D97-AF65-F5344CB8AC3E}">
        <p14:creationId xmlns:p14="http://schemas.microsoft.com/office/powerpoint/2010/main" val="38178488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{476843CF-5C3C-BA40-A99B-7BEDA83590AC}tf10001061</Template>
  <TotalTime>9</TotalTime>
  <Words>1404</Words>
  <Application>Microsoft Macintosh PowerPoint</Application>
  <PresentationFormat>On-screen Show (4:3)</PresentationFormat>
  <Paragraphs>134</Paragraphs>
  <Slides>24</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Tw Cen MT</vt:lpstr>
      <vt:lpstr>Tw Cen MT Condensed</vt:lpstr>
      <vt:lpstr>Wingdings 3</vt:lpstr>
      <vt:lpstr>Integral</vt:lpstr>
      <vt:lpstr>Course Intro</vt:lpstr>
      <vt:lpstr>Workshop Workflow</vt:lpstr>
      <vt:lpstr>Introduction to Instructors</vt:lpstr>
      <vt:lpstr>Course Info</vt:lpstr>
      <vt:lpstr>Sessions</vt:lpstr>
      <vt:lpstr>Using Zoom </vt:lpstr>
      <vt:lpstr>Getting Help</vt:lpstr>
      <vt:lpstr>Tips for learning </vt:lpstr>
      <vt:lpstr>course preparation</vt:lpstr>
      <vt:lpstr>Pre-course survey results</vt:lpstr>
      <vt:lpstr>R Markdown crash 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chunks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c:title>
  <dc:creator>Patrick Mathias &amp; Shannon Haymond</dc:creator>
  <cp:keywords/>
  <cp:lastModifiedBy>Patrick C Mathias</cp:lastModifiedBy>
  <cp:revision>2</cp:revision>
  <dcterms:created xsi:type="dcterms:W3CDTF">2019-03-30T04:57:20Z</dcterms:created>
  <dcterms:modified xsi:type="dcterms:W3CDTF">2022-04-27T20:49:42Z</dcterms:modified>
</cp:coreProperties>
</file>